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slides/_rels/slide21.xml.rels" ContentType="application/vnd.openxmlformats-package.relationships+xml"/>
  <Override PartName="/ppt/slides/_rels/slide20.xml.rels" ContentType="application/vnd.openxmlformats-package.relationships+xml"/>
  <Override PartName="/ppt/slides/_rels/slide16.xml.rels" ContentType="application/vnd.openxmlformats-package.relationships+xml"/>
  <Override PartName="/ppt/slides/_rels/slide15.xml.rels" ContentType="application/vnd.openxmlformats-package.relationships+xml"/>
  <Override PartName="/ppt/slides/_rels/slide22.xml.rels" ContentType="application/vnd.openxmlformats-package.relationships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19.xml.rels" ContentType="application/vnd.openxmlformats-package.relationships+xml"/>
  <Override PartName="/ppt/slides/_rels/slide12.xml.rels" ContentType="application/vnd.openxmlformats-package.relationships+xml"/>
  <Override PartName="/ppt/slides/_rels/slide18.xml.rels" ContentType="application/vnd.openxmlformats-package.relationships+xml"/>
  <Override PartName="/ppt/slides/_rels/slide11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1.xml.rels" ContentType="application/vnd.openxmlformats-package.relationships+xml"/>
  <Override PartName="/ppt/slides/_rels/slide8.xml.rels" ContentType="application/vnd.openxmlformats-package.relationships+xml"/>
  <Override PartName="/ppt/slides/_rels/slide2.xml.rels" ContentType="application/vnd.openxmlformats-package.relationships+xml"/>
  <Override PartName="/ppt/slides/_rels/slide9.xml.rels" ContentType="application/vnd.openxmlformats-package.relationships+xml"/>
  <Override PartName="/ppt/slides/_rels/slide17.xml.rels" ContentType="application/vnd.openxmlformats-package.relationships+xml"/>
  <Override PartName="/ppt/slides/_rels/slide10.xml.rels" ContentType="application/vnd.openxmlformats-package.relationships+xml"/>
  <Override PartName="/ppt/slides/slide22.xml" ContentType="application/vnd.openxmlformats-officedocument.presentationml.slide+xml"/>
  <Override PartName="/ppt/slides/slide7.xml" ContentType="application/vnd.openxmlformats-officedocument.presentationml.slide+xml"/>
  <Override PartName="/ppt/slides/slide21.xml" ContentType="application/vnd.openxmlformats-officedocument.presentationml.slide+xml"/>
  <Override PartName="/ppt/slides/slide6.xml" ContentType="application/vnd.openxmlformats-officedocument.presentationml.slide+xml"/>
  <Override PartName="/ppt/slides/slide20.xml" ContentType="application/vnd.openxmlformats-officedocument.presentationml.slide+xml"/>
  <Override PartName="/ppt/slides/slide5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1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Layouts/_rels/slideLayout48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46.xml.rels" ContentType="application/vnd.openxmlformats-package.relationships+xml"/>
  <Override PartName="/ppt/slideLayouts/slideLayout22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6.xml" ContentType="application/vnd.openxmlformats-officedocument.presentationml.slideLayout+xml"/>
  <Override PartName="/ppt/presentation.xml" ContentType="application/vnd.openxmlformats-officedocument.presentationml.presentation.main+xml"/>
  <Override PartName="/ppt/slideMasters/_rels/slideMaster4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theme/theme4.xml" ContentType="application/vnd.openxmlformats-officedocument.theme+xml"/>
  <Override PartName="/ppt/theme/theme3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media/image50.png" ContentType="image/png"/>
  <Override PartName="/ppt/media/image49.png" ContentType="image/png"/>
  <Override PartName="/ppt/media/image48.png" ContentType="image/png"/>
  <Override PartName="/ppt/media/image47.png" ContentType="image/png"/>
  <Override PartName="/ppt/media/image20.png" ContentType="image/png"/>
  <Override PartName="/ppt/media/image55.png" ContentType="image/png"/>
  <Override PartName="/ppt/media/image5.png" ContentType="image/png"/>
  <Override PartName="/ppt/media/image19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13.png" ContentType="image/png"/>
  <Override PartName="/ppt/media/image12.png" ContentType="image/png"/>
  <Override PartName="/ppt/media/image11.png" ContentType="image/png"/>
  <Override PartName="/ppt/media/image54.png" ContentType="image/png"/>
  <Override PartName="/ppt/media/image4.png" ContentType="image/png"/>
  <Override PartName="/ppt/media/image39.png" ContentType="image/png"/>
  <Override PartName="/ppt/media/image53.png" ContentType="image/png"/>
  <Override PartName="/ppt/media/image3.png" ContentType="image/png"/>
  <Override PartName="/ppt/media/image38.png" ContentType="image/png"/>
  <Override PartName="/ppt/media/image22.png" ContentType="image/png"/>
  <Override PartName="/ppt/media/image57.png" ContentType="image/png"/>
  <Override PartName="/ppt/media/image7.png" ContentType="image/png"/>
  <Override PartName="/ppt/media/image52.png" ContentType="image/png"/>
  <Override PartName="/ppt/media/image2.png" ContentType="image/png"/>
  <Override PartName="/ppt/media/image37.png" ContentType="image/png"/>
  <Override PartName="/ppt/media/image21.png" ContentType="image/png"/>
  <Override PartName="/ppt/media/image56.png" ContentType="image/png"/>
  <Override PartName="/ppt/media/image6.png" ContentType="image/png"/>
  <Override PartName="/ppt/media/image51.png" ContentType="image/png"/>
  <Override PartName="/ppt/media/image1.png" ContentType="image/png"/>
  <Override PartName="/ppt/media/image36.png" ContentType="image/png"/>
  <Override PartName="/ppt/media/image58.png" ContentType="image/png"/>
  <Override PartName="/ppt/media/image8.png" ContentType="image/png"/>
  <Override PartName="/ppt/media/image23.png" ContentType="image/png"/>
  <Override PartName="/ppt/media/image10.png" ContentType="image/png"/>
  <Override PartName="/ppt/media/image9.png" ContentType="image/png"/>
  <Override PartName="/ppt/media/image24.png" ContentType="image/png"/>
  <Override PartName="/ppt/media/image25.png" ContentType="image/png"/>
  <Override PartName="/ppt/media/image26.png" ContentType="image/png"/>
  <Override PartName="/ppt/media/image27.png" ContentType="image/png"/>
  <Override PartName="/ppt/media/image28.png" ContentType="image/png"/>
  <Override PartName="/ppt/media/image29.png" ContentType="image/png"/>
  <Override PartName="/ppt/media/image30.png" ContentType="image/png"/>
  <Override PartName="/ppt/media/image31.png" ContentType="image/png"/>
  <Override PartName="/ppt/media/image32.png" ContentType="image/png"/>
  <Override PartName="/ppt/media/image33.png" ContentType="image/png"/>
  <Override PartName="/ppt/media/image34.png" ContentType="image/png"/>
  <Override PartName="/ppt/media/image35.png" ContentType="image/png"/>
  <Override PartName="/ppt/media/image40.png" ContentType="image/png"/>
  <Override PartName="/ppt/media/image41.png" ContentType="image/png"/>
  <Override PartName="/ppt/media/image42.png" ContentType="image/png"/>
  <Override PartName="/ppt/media/image43.png" ContentType="image/png"/>
  <Override PartName="/ppt/media/image44.png" ContentType="image/png"/>
  <Override PartName="/ppt/media/image45.png" ContentType="image/png"/>
  <Override PartName="/ppt/media/image46.png" ContentType="image/png"/>
  <Override PartName="/docProps/custom.xml" ContentType="application/vnd.openxmlformats-officedocument.custom-properties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>
  <p:sldMasterIdLst>
    <p:sldMasterId id="2147483648" r:id="rId2"/>
    <p:sldMasterId id="2147483661" r:id="rId3"/>
    <p:sldMasterId id="2147483674" r:id="rId4"/>
    <p:sldMasterId id="2147483687" r:id="rId5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x="12192000" cy="6858000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8.png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Relationship Id="rId3" Type="http://schemas.openxmlformats.org/officeDocument/2006/relationships/image" Target="../media/image11.png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4.png"/><Relationship Id="rId3" Type="http://schemas.openxmlformats.org/officeDocument/2006/relationships/image" Target="../media/image15.png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8" name="" descr=""/>
          <p:cNvPicPr/>
          <p:nvPr/>
        </p:nvPicPr>
        <p:blipFill>
          <a:blip r:embed="rId2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39" name="" descr=""/>
          <p:cNvPicPr/>
          <p:nvPr/>
        </p:nvPicPr>
        <p:blipFill>
          <a:blip r:embed="rId3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5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9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0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1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5" name="" descr=""/>
          <p:cNvPicPr/>
          <p:nvPr/>
        </p:nvPicPr>
        <p:blipFill>
          <a:blip r:embed="rId2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76" name="" descr=""/>
          <p:cNvPicPr/>
          <p:nvPr/>
        </p:nvPicPr>
        <p:blipFill>
          <a:blip r:embed="rId3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1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2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7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8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1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12" name="" descr=""/>
          <p:cNvPicPr/>
          <p:nvPr/>
        </p:nvPicPr>
        <p:blipFill>
          <a:blip r:embed="rId2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113" name="" descr=""/>
          <p:cNvPicPr/>
          <p:nvPr/>
        </p:nvPicPr>
        <p:blipFill>
          <a:blip r:embed="rId3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0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1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5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2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7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0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51" name="" descr=""/>
          <p:cNvPicPr/>
          <p:nvPr/>
        </p:nvPicPr>
        <p:blipFill>
          <a:blip r:embed="rId2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152" name="" descr=""/>
          <p:cNvPicPr/>
          <p:nvPr/>
        </p:nvPicPr>
        <p:blipFill>
          <a:blip r:embed="rId3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slideLayout" Target="../slideLayouts/slideLayout1.xml"/><Relationship Id="rId6" Type="http://schemas.openxmlformats.org/officeDocument/2006/relationships/slideLayout" Target="../slideLayouts/slideLayout2.xml"/><Relationship Id="rId7" Type="http://schemas.openxmlformats.org/officeDocument/2006/relationships/slideLayout" Target="../slideLayouts/slideLayout3.xml"/><Relationship Id="rId8" Type="http://schemas.openxmlformats.org/officeDocument/2006/relationships/slideLayout" Target="../slideLayouts/slideLayout4.xml"/><Relationship Id="rId9" Type="http://schemas.openxmlformats.org/officeDocument/2006/relationships/slideLayout" Target="../slideLayouts/slideLayout5.xml"/><Relationship Id="rId10" Type="http://schemas.openxmlformats.org/officeDocument/2006/relationships/slideLayout" Target="../slideLayouts/slideLayout6.xml"/><Relationship Id="rId11" Type="http://schemas.openxmlformats.org/officeDocument/2006/relationships/slideLayout" Target="../slideLayouts/slideLayout7.xml"/><Relationship Id="rId12" Type="http://schemas.openxmlformats.org/officeDocument/2006/relationships/slideLayout" Target="../slideLayouts/slideLayout8.xml"/><Relationship Id="rId13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0.xml"/><Relationship Id="rId15" Type="http://schemas.openxmlformats.org/officeDocument/2006/relationships/slideLayout" Target="../slideLayouts/slideLayout11.xml"/><Relationship Id="rId16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6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0.xml"/><Relationship Id="rId8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45.xml"/><Relationship Id="rId13" Type="http://schemas.openxmlformats.org/officeDocument/2006/relationships/slideLayout" Target="../slideLayouts/slideLayout46.xml"/><Relationship Id="rId14" Type="http://schemas.openxmlformats.org/officeDocument/2006/relationships/slideLayout" Target="../slideLayouts/slideLayout47.xml"/><Relationship Id="rId15" Type="http://schemas.openxmlformats.org/officeDocument/2006/relationships/slideLayout" Target="../slideLayouts/slideLayout4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163a4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Picture 8" descr=""/>
          <p:cNvPicPr/>
          <p:nvPr/>
        </p:nvPicPr>
        <p:blipFill>
          <a:blip r:embed="rId2"/>
          <a:stretch/>
        </p:blipFill>
        <p:spPr>
          <a:xfrm>
            <a:off x="6373080" y="369000"/>
            <a:ext cx="5384880" cy="6119280"/>
          </a:xfrm>
          <a:prstGeom prst="rect">
            <a:avLst/>
          </a:prstGeom>
          <a:ln>
            <a:noFill/>
          </a:ln>
        </p:spPr>
      </p:pic>
      <p:pic>
        <p:nvPicPr>
          <p:cNvPr id="1" name="Picture 9" descr=""/>
          <p:cNvPicPr/>
          <p:nvPr/>
        </p:nvPicPr>
        <p:blipFill>
          <a:blip r:embed="rId3"/>
          <a:stretch/>
        </p:blipFill>
        <p:spPr>
          <a:xfrm>
            <a:off x="388080" y="356400"/>
            <a:ext cx="4137120" cy="963360"/>
          </a:xfrm>
          <a:prstGeom prst="rect">
            <a:avLst/>
          </a:prstGeom>
          <a:ln>
            <a:noFill/>
          </a:ln>
        </p:spPr>
      </p:pic>
      <p:sp>
        <p:nvSpPr>
          <p:cNvPr id="2" name="CustomShape 1"/>
          <p:cNvSpPr/>
          <p:nvPr/>
        </p:nvSpPr>
        <p:spPr>
          <a:xfrm>
            <a:off x="776520" y="6120720"/>
            <a:ext cx="319356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1200" spc="-1" strike="noStrike">
                <a:solidFill>
                  <a:srgbClr val="47b8d3"/>
                </a:solidFill>
                <a:uFill>
                  <a:solidFill>
                    <a:srgbClr val="ffffff"/>
                  </a:solidFill>
                </a:uFill>
                <a:latin typeface="Tahoma"/>
                <a:ea typeface="Tahoma"/>
              </a:rPr>
              <a:t>Join the conversation #devseccon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" name="Picture 11" descr=""/>
          <p:cNvPicPr/>
          <p:nvPr/>
        </p:nvPicPr>
        <p:blipFill>
          <a:blip r:embed="rId4"/>
          <a:stretch/>
        </p:blipFill>
        <p:spPr>
          <a:xfrm>
            <a:off x="545040" y="6120000"/>
            <a:ext cx="251280" cy="251280"/>
          </a:xfrm>
          <a:prstGeom prst="rect">
            <a:avLst/>
          </a:prstGeom>
          <a:ln>
            <a:noFill/>
          </a:ln>
        </p:spPr>
      </p:pic>
      <p:sp>
        <p:nvSpPr>
          <p:cNvPr id="4" name="PlaceHolder 2"/>
          <p:cNvSpPr>
            <a:spLocks noGrp="1"/>
          </p:cNvSpPr>
          <p:nvPr>
            <p:ph type="title"/>
          </p:nvPr>
        </p:nvSpPr>
        <p:spPr>
          <a:xfrm>
            <a:off x="3022560" y="2234880"/>
            <a:ext cx="6145920" cy="2387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5"/>
    <p:sldLayoutId id="2147483650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  <p:sldLayoutId id="2147483660" r:id="rId16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6" descr=""/>
          <p:cNvPicPr/>
          <p:nvPr/>
        </p:nvPicPr>
        <p:blipFill>
          <a:blip r:embed="rId2"/>
          <a:srcRect l="2457" t="0" r="-1697" b="0"/>
          <a:stretch/>
        </p:blipFill>
        <p:spPr>
          <a:xfrm>
            <a:off x="9808920" y="6186240"/>
            <a:ext cx="2329920" cy="546480"/>
          </a:xfrm>
          <a:prstGeom prst="rect">
            <a:avLst/>
          </a:prstGeom>
          <a:ln>
            <a:noFill/>
          </a:ln>
        </p:spPr>
      </p:pic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Picture 6" descr=""/>
          <p:cNvPicPr/>
          <p:nvPr/>
        </p:nvPicPr>
        <p:blipFill>
          <a:blip r:embed="rId2"/>
          <a:srcRect l="2457" t="0" r="-1697" b="0"/>
          <a:stretch/>
        </p:blipFill>
        <p:spPr>
          <a:xfrm>
            <a:off x="9808920" y="6186240"/>
            <a:ext cx="2329920" cy="546480"/>
          </a:xfrm>
          <a:prstGeom prst="rect">
            <a:avLst/>
          </a:prstGeom>
          <a:ln>
            <a:noFill/>
          </a:ln>
        </p:spPr>
      </p:pic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163a4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Picture 14" descr=""/>
          <p:cNvPicPr/>
          <p:nvPr/>
        </p:nvPicPr>
        <p:blipFill>
          <a:blip r:embed="rId2"/>
          <a:stretch/>
        </p:blipFill>
        <p:spPr>
          <a:xfrm>
            <a:off x="388080" y="356400"/>
            <a:ext cx="4137120" cy="963360"/>
          </a:xfrm>
          <a:prstGeom prst="rect">
            <a:avLst/>
          </a:prstGeom>
          <a:ln>
            <a:noFill/>
          </a:ln>
        </p:spPr>
      </p:pic>
      <p:sp>
        <p:nvSpPr>
          <p:cNvPr id="115" name="CustomShape 1"/>
          <p:cNvSpPr/>
          <p:nvPr/>
        </p:nvSpPr>
        <p:spPr>
          <a:xfrm>
            <a:off x="776520" y="6120720"/>
            <a:ext cx="319356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1200" spc="-1" strike="noStrike">
                <a:solidFill>
                  <a:srgbClr val="47b8d3"/>
                </a:solidFill>
                <a:uFill>
                  <a:solidFill>
                    <a:srgbClr val="ffffff"/>
                  </a:solidFill>
                </a:uFill>
                <a:latin typeface="Tahoma"/>
                <a:ea typeface="Tahoma"/>
              </a:rPr>
              <a:t>Join the conversation #devseccon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16" name="Picture 17" descr=""/>
          <p:cNvPicPr/>
          <p:nvPr/>
        </p:nvPicPr>
        <p:blipFill>
          <a:blip r:embed="rId3"/>
          <a:stretch/>
        </p:blipFill>
        <p:spPr>
          <a:xfrm>
            <a:off x="545040" y="6120000"/>
            <a:ext cx="251280" cy="251280"/>
          </a:xfrm>
          <a:prstGeom prst="rect">
            <a:avLst/>
          </a:prstGeom>
          <a:ln>
            <a:noFill/>
          </a:ln>
        </p:spPr>
      </p:pic>
      <p:sp>
        <p:nvSpPr>
          <p:cNvPr id="117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8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image" Target="../media/image26.png"/><Relationship Id="rId3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image" Target="../media/image28.png"/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image" Target="../media/image32.png"/><Relationship Id="rId7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image" Target="../media/image34.png"/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6" Type="http://schemas.openxmlformats.org/officeDocument/2006/relationships/image" Target="../media/image38.png"/><Relationship Id="rId7" Type="http://schemas.openxmlformats.org/officeDocument/2006/relationships/image" Target="../media/image39.png"/><Relationship Id="rId8" Type="http://schemas.openxmlformats.org/officeDocument/2006/relationships/slideLayout" Target="../slideLayouts/slideLayout25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image" Target="../media/image41.png"/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44.png"/><Relationship Id="rId6" Type="http://schemas.openxmlformats.org/officeDocument/2006/relationships/image" Target="../media/image45.png"/><Relationship Id="rId7" Type="http://schemas.openxmlformats.org/officeDocument/2006/relationships/image" Target="../media/image46.png"/><Relationship Id="rId8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image" Target="../media/image49.png"/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5" Type="http://schemas.openxmlformats.org/officeDocument/2006/relationships/image" Target="../media/image52.png"/><Relationship Id="rId6" Type="http://schemas.openxmlformats.org/officeDocument/2006/relationships/slideLayout" Target="../slideLayouts/slideLayout2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hyperlink" Target="http://www.linkedin.com/in/sjsadowski" TargetMode="External"/><Relationship Id="rId2" Type="http://schemas.openxmlformats.org/officeDocument/2006/relationships/hyperlink" Target="mailto:stephen.sadowski@icfolson.com" TargetMode="External"/><Relationship Id="rId3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53.png"/><Relationship Id="rId2" Type="http://schemas.openxmlformats.org/officeDocument/2006/relationships/image" Target="../media/image54.png"/><Relationship Id="rId3" Type="http://schemas.openxmlformats.org/officeDocument/2006/relationships/image" Target="../media/image55.png"/><Relationship Id="rId4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56.png"/><Relationship Id="rId2" Type="http://schemas.openxmlformats.org/officeDocument/2006/relationships/image" Target="../media/image57.png"/><Relationship Id="rId3" Type="http://schemas.openxmlformats.org/officeDocument/2006/relationships/image" Target="../media/image58.png"/><Relationship Id="rId4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163a4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CustomShape 1"/>
          <p:cNvSpPr/>
          <p:nvPr/>
        </p:nvSpPr>
        <p:spPr>
          <a:xfrm>
            <a:off x="461880" y="4299120"/>
            <a:ext cx="5467320" cy="572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ahoma"/>
                <a:ea typeface="Tahoma"/>
              </a:rPr>
              <a:t>By Stephen Sadowski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4" name="CustomShape 2"/>
          <p:cNvSpPr/>
          <p:nvPr/>
        </p:nvSpPr>
        <p:spPr>
          <a:xfrm>
            <a:off x="461880" y="2096280"/>
            <a:ext cx="5467320" cy="1944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20000"/>
              </a:lnSpc>
            </a:pPr>
            <a:r>
              <a:rPr b="1" lang="en-US" sz="3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ahoma"/>
                <a:ea typeface="Tahoma"/>
              </a:rPr>
              <a:t>Securely Automating Infrastructure in the Cloud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CustomShape 1"/>
          <p:cNvSpPr/>
          <p:nvPr/>
        </p:nvSpPr>
        <p:spPr>
          <a:xfrm>
            <a:off x="545040" y="1825560"/>
            <a:ext cx="11092320" cy="435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</a:rPr>
              <a:t>Git for SCM/GitLab for UI &amp; Access Management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</a:rPr>
              <a:t>Jenkins for CI/CD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</a:rPr>
              <a:t>Terraform &amp; Packer for IaC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</a:rPr>
              <a:t>InSpec for infrastructure configuration testing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</a:rPr>
              <a:t>Chef12 for Configuration Management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</a:rPr>
              <a:t>ELK - full HA cluster for logging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</a:rPr>
              <a:t>Sensu for Monitoring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</a:rPr>
              <a:t>PagerDuty for Alerting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1" name="CustomShape 2"/>
          <p:cNvSpPr/>
          <p:nvPr/>
        </p:nvSpPr>
        <p:spPr>
          <a:xfrm>
            <a:off x="1097280" y="640080"/>
            <a:ext cx="5556960" cy="942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6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Tools we picked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9" dur="indefinite" restart="never" nodeType="tmRoot">
          <p:childTnLst>
            <p:seq>
              <p:cTn id="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CustomShape 1"/>
          <p:cNvSpPr/>
          <p:nvPr/>
        </p:nvSpPr>
        <p:spPr>
          <a:xfrm>
            <a:off x="545040" y="1825560"/>
            <a:ext cx="11092320" cy="435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</a:rPr>
              <a:t>Treat every engineer like a developer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</a:rPr>
              <a:t>Treat every object in the infrastructure like code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3" name="CustomShape 2"/>
          <p:cNvSpPr/>
          <p:nvPr/>
        </p:nvSpPr>
        <p:spPr>
          <a:xfrm>
            <a:off x="1097280" y="640080"/>
            <a:ext cx="8186040" cy="942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6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What about the details?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84" name="" descr=""/>
          <p:cNvPicPr/>
          <p:nvPr/>
        </p:nvPicPr>
        <p:blipFill>
          <a:blip r:embed="rId1"/>
          <a:stretch/>
        </p:blipFill>
        <p:spPr>
          <a:xfrm>
            <a:off x="2086200" y="3200400"/>
            <a:ext cx="2668320" cy="3184920"/>
          </a:xfrm>
          <a:prstGeom prst="rect">
            <a:avLst/>
          </a:prstGeom>
          <a:ln>
            <a:noFill/>
          </a:ln>
        </p:spPr>
      </p:pic>
      <p:pic>
        <p:nvPicPr>
          <p:cNvPr id="185" name="" descr=""/>
          <p:cNvPicPr/>
          <p:nvPr/>
        </p:nvPicPr>
        <p:blipFill>
          <a:blip r:embed="rId2"/>
          <a:stretch/>
        </p:blipFill>
        <p:spPr>
          <a:xfrm>
            <a:off x="6065640" y="3200400"/>
            <a:ext cx="2437920" cy="32000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1" dur="indefinite" restart="never" nodeType="tmRoot">
          <p:childTnLst>
            <p:seq>
              <p:cTn id="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CustomShape 1"/>
          <p:cNvSpPr/>
          <p:nvPr/>
        </p:nvSpPr>
        <p:spPr>
          <a:xfrm>
            <a:off x="545040" y="1825560"/>
            <a:ext cx="11092320" cy="435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</a:rPr>
              <a:t>Every environment starts with a new group in GitLab and projects initialized with default configurations and build pipelines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</a:rPr>
              <a:t>Environments are then configured with the appropriate access credentials for the provider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</a:rPr>
              <a:t>Our providers are legion!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</a:rPr>
              <a:t>Cloud First class: AWS/Azure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</a:rPr>
              <a:t>Cloud Second class: Rackspace Cloud, GCE,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</a:rPr>
              <a:t>On-prem (tertiary): vSphere, OpenStack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7" name="CustomShape 2"/>
          <p:cNvSpPr/>
          <p:nvPr/>
        </p:nvSpPr>
        <p:spPr>
          <a:xfrm>
            <a:off x="1097280" y="640080"/>
            <a:ext cx="7695360" cy="942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6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That's great, but how?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88" name="" descr=""/>
          <p:cNvPicPr/>
          <p:nvPr/>
        </p:nvPicPr>
        <p:blipFill>
          <a:blip r:embed="rId1"/>
          <a:stretch/>
        </p:blipFill>
        <p:spPr>
          <a:xfrm>
            <a:off x="7223760" y="4114800"/>
            <a:ext cx="879120" cy="879120"/>
          </a:xfrm>
          <a:prstGeom prst="rect">
            <a:avLst/>
          </a:prstGeom>
          <a:ln>
            <a:noFill/>
          </a:ln>
        </p:spPr>
      </p:pic>
      <p:pic>
        <p:nvPicPr>
          <p:cNvPr id="189" name="" descr=""/>
          <p:cNvPicPr/>
          <p:nvPr/>
        </p:nvPicPr>
        <p:blipFill>
          <a:blip r:embed="rId2"/>
          <a:stretch/>
        </p:blipFill>
        <p:spPr>
          <a:xfrm>
            <a:off x="8321040" y="4114800"/>
            <a:ext cx="731160" cy="731160"/>
          </a:xfrm>
          <a:prstGeom prst="rect">
            <a:avLst/>
          </a:prstGeom>
          <a:ln>
            <a:noFill/>
          </a:ln>
        </p:spPr>
      </p:pic>
      <p:pic>
        <p:nvPicPr>
          <p:cNvPr id="190" name="" descr=""/>
          <p:cNvPicPr/>
          <p:nvPr/>
        </p:nvPicPr>
        <p:blipFill>
          <a:blip r:embed="rId3"/>
          <a:stretch/>
        </p:blipFill>
        <p:spPr>
          <a:xfrm>
            <a:off x="8686800" y="4846320"/>
            <a:ext cx="711720" cy="631800"/>
          </a:xfrm>
          <a:prstGeom prst="rect">
            <a:avLst/>
          </a:prstGeom>
          <a:ln>
            <a:noFill/>
          </a:ln>
        </p:spPr>
      </p:pic>
      <p:pic>
        <p:nvPicPr>
          <p:cNvPr id="191" name="" descr=""/>
          <p:cNvPicPr/>
          <p:nvPr/>
        </p:nvPicPr>
        <p:blipFill>
          <a:blip r:embed="rId4"/>
          <a:stretch/>
        </p:blipFill>
        <p:spPr>
          <a:xfrm>
            <a:off x="7863840" y="4846320"/>
            <a:ext cx="639720" cy="639720"/>
          </a:xfrm>
          <a:prstGeom prst="rect">
            <a:avLst/>
          </a:prstGeom>
          <a:ln>
            <a:noFill/>
          </a:ln>
        </p:spPr>
      </p:pic>
      <p:pic>
        <p:nvPicPr>
          <p:cNvPr id="192" name="" descr=""/>
          <p:cNvPicPr/>
          <p:nvPr/>
        </p:nvPicPr>
        <p:blipFill>
          <a:blip r:embed="rId5"/>
          <a:stretch/>
        </p:blipFill>
        <p:spPr>
          <a:xfrm>
            <a:off x="7315200" y="5577840"/>
            <a:ext cx="789480" cy="522360"/>
          </a:xfrm>
          <a:prstGeom prst="rect">
            <a:avLst/>
          </a:prstGeom>
          <a:ln>
            <a:noFill/>
          </a:ln>
        </p:spPr>
      </p:pic>
      <p:pic>
        <p:nvPicPr>
          <p:cNvPr id="193" name="" descr=""/>
          <p:cNvPicPr/>
          <p:nvPr/>
        </p:nvPicPr>
        <p:blipFill>
          <a:blip r:embed="rId6"/>
          <a:stretch/>
        </p:blipFill>
        <p:spPr>
          <a:xfrm>
            <a:off x="8138160" y="5459400"/>
            <a:ext cx="941040" cy="9410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3" dur="indefinite" restart="never" nodeType="tmRoot">
          <p:childTnLst>
            <p:seq>
              <p:cTn id="2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CustomShape 1"/>
          <p:cNvSpPr/>
          <p:nvPr/>
        </p:nvSpPr>
        <p:spPr>
          <a:xfrm>
            <a:off x="545040" y="1825560"/>
            <a:ext cx="11092320" cy="435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</a:rPr>
              <a:t>Define with Terraform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</a:rPr>
              <a:t>Created on infrastructure provider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</a:rPr>
              <a:t>Bootstrapped in to config management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</a:rPr>
              <a:t>Tested with InSpec for compliance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5" name="CustomShape 2"/>
          <p:cNvSpPr/>
          <p:nvPr/>
        </p:nvSpPr>
        <p:spPr>
          <a:xfrm>
            <a:off x="1097280" y="640080"/>
            <a:ext cx="4160880" cy="942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6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Initialisation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96" name="" descr=""/>
          <p:cNvPicPr/>
          <p:nvPr/>
        </p:nvPicPr>
        <p:blipFill>
          <a:blip r:embed="rId1"/>
          <a:stretch/>
        </p:blipFill>
        <p:spPr>
          <a:xfrm>
            <a:off x="691920" y="4532400"/>
            <a:ext cx="1319400" cy="1319400"/>
          </a:xfrm>
          <a:prstGeom prst="rect">
            <a:avLst/>
          </a:prstGeom>
          <a:ln>
            <a:noFill/>
          </a:ln>
        </p:spPr>
      </p:pic>
      <p:pic>
        <p:nvPicPr>
          <p:cNvPr id="197" name="" descr=""/>
          <p:cNvPicPr/>
          <p:nvPr/>
        </p:nvPicPr>
        <p:blipFill>
          <a:blip r:embed="rId2"/>
          <a:stretch/>
        </p:blipFill>
        <p:spPr>
          <a:xfrm>
            <a:off x="3108960" y="4389120"/>
            <a:ext cx="1702080" cy="1702080"/>
          </a:xfrm>
          <a:prstGeom prst="rect">
            <a:avLst/>
          </a:prstGeom>
          <a:ln>
            <a:noFill/>
          </a:ln>
        </p:spPr>
      </p:pic>
      <p:pic>
        <p:nvPicPr>
          <p:cNvPr id="198" name="" descr=""/>
          <p:cNvPicPr/>
          <p:nvPr/>
        </p:nvPicPr>
        <p:blipFill>
          <a:blip r:embed="rId3"/>
          <a:stretch/>
        </p:blipFill>
        <p:spPr>
          <a:xfrm>
            <a:off x="8412480" y="4754880"/>
            <a:ext cx="3184560" cy="831960"/>
          </a:xfrm>
          <a:prstGeom prst="rect">
            <a:avLst/>
          </a:prstGeom>
          <a:ln>
            <a:noFill/>
          </a:ln>
        </p:spPr>
      </p:pic>
      <p:pic>
        <p:nvPicPr>
          <p:cNvPr id="199" name="" descr=""/>
          <p:cNvPicPr/>
          <p:nvPr/>
        </p:nvPicPr>
        <p:blipFill>
          <a:blip r:embed="rId4"/>
          <a:stretch/>
        </p:blipFill>
        <p:spPr>
          <a:xfrm>
            <a:off x="5704560" y="4430520"/>
            <a:ext cx="1610280" cy="1761480"/>
          </a:xfrm>
          <a:prstGeom prst="rect">
            <a:avLst/>
          </a:prstGeom>
          <a:ln>
            <a:noFill/>
          </a:ln>
        </p:spPr>
      </p:pic>
      <p:pic>
        <p:nvPicPr>
          <p:cNvPr id="200" name="" descr=""/>
          <p:cNvPicPr/>
          <p:nvPr/>
        </p:nvPicPr>
        <p:blipFill>
          <a:blip r:embed="rId5"/>
          <a:stretch/>
        </p:blipFill>
        <p:spPr>
          <a:xfrm>
            <a:off x="2427840" y="5029200"/>
            <a:ext cx="497880" cy="497880"/>
          </a:xfrm>
          <a:prstGeom prst="rect">
            <a:avLst/>
          </a:prstGeom>
          <a:ln>
            <a:noFill/>
          </a:ln>
        </p:spPr>
      </p:pic>
      <p:pic>
        <p:nvPicPr>
          <p:cNvPr id="201" name="" descr=""/>
          <p:cNvPicPr/>
          <p:nvPr/>
        </p:nvPicPr>
        <p:blipFill>
          <a:blip r:embed="rId6"/>
          <a:stretch/>
        </p:blipFill>
        <p:spPr>
          <a:xfrm>
            <a:off x="5079600" y="5029200"/>
            <a:ext cx="497880" cy="497880"/>
          </a:xfrm>
          <a:prstGeom prst="rect">
            <a:avLst/>
          </a:prstGeom>
          <a:ln>
            <a:noFill/>
          </a:ln>
        </p:spPr>
      </p:pic>
      <p:pic>
        <p:nvPicPr>
          <p:cNvPr id="202" name="" descr=""/>
          <p:cNvPicPr/>
          <p:nvPr/>
        </p:nvPicPr>
        <p:blipFill>
          <a:blip r:embed="rId7"/>
          <a:stretch/>
        </p:blipFill>
        <p:spPr>
          <a:xfrm>
            <a:off x="7589520" y="5029200"/>
            <a:ext cx="497880" cy="4978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5" dur="indefinite" restart="never" nodeType="tmRoot">
          <p:childTnLst>
            <p:seq>
              <p:cTn id="2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CustomShape 1"/>
          <p:cNvSpPr/>
          <p:nvPr/>
        </p:nvSpPr>
        <p:spPr>
          <a:xfrm>
            <a:off x="545040" y="1825560"/>
            <a:ext cx="11092320" cy="435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</a:rPr>
              <a:t>Instances defined in config management (chef12)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</a:rPr>
              <a:t>Tie instances to monitoring/appropriate checks (sensu)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</a:rPr>
              <a:t>Log all related data (ELK)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4" name="CustomShape 2"/>
          <p:cNvSpPr/>
          <p:nvPr/>
        </p:nvSpPr>
        <p:spPr>
          <a:xfrm>
            <a:off x="1097280" y="640080"/>
            <a:ext cx="4712760" cy="942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6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Configuration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05" name="" descr=""/>
          <p:cNvPicPr/>
          <p:nvPr/>
        </p:nvPicPr>
        <p:blipFill>
          <a:blip r:embed="rId1"/>
          <a:stretch/>
        </p:blipFill>
        <p:spPr>
          <a:xfrm>
            <a:off x="3616560" y="4754880"/>
            <a:ext cx="497880" cy="497880"/>
          </a:xfrm>
          <a:prstGeom prst="rect">
            <a:avLst/>
          </a:prstGeom>
          <a:ln>
            <a:noFill/>
          </a:ln>
        </p:spPr>
      </p:pic>
      <p:pic>
        <p:nvPicPr>
          <p:cNvPr id="206" name="" descr=""/>
          <p:cNvPicPr/>
          <p:nvPr/>
        </p:nvPicPr>
        <p:blipFill>
          <a:blip r:embed="rId2"/>
          <a:stretch/>
        </p:blipFill>
        <p:spPr>
          <a:xfrm>
            <a:off x="1680840" y="4114800"/>
            <a:ext cx="1702080" cy="1702080"/>
          </a:xfrm>
          <a:prstGeom prst="rect">
            <a:avLst/>
          </a:prstGeom>
          <a:ln>
            <a:noFill/>
          </a:ln>
        </p:spPr>
      </p:pic>
      <p:pic>
        <p:nvPicPr>
          <p:cNvPr id="207" name="" descr=""/>
          <p:cNvPicPr/>
          <p:nvPr/>
        </p:nvPicPr>
        <p:blipFill>
          <a:blip r:embed="rId3"/>
          <a:stretch/>
        </p:blipFill>
        <p:spPr>
          <a:xfrm>
            <a:off x="4480560" y="4206240"/>
            <a:ext cx="1610280" cy="1761480"/>
          </a:xfrm>
          <a:prstGeom prst="rect">
            <a:avLst/>
          </a:prstGeom>
          <a:ln>
            <a:noFill/>
          </a:ln>
        </p:spPr>
      </p:pic>
      <p:pic>
        <p:nvPicPr>
          <p:cNvPr id="208" name="" descr=""/>
          <p:cNvPicPr/>
          <p:nvPr/>
        </p:nvPicPr>
        <p:blipFill>
          <a:blip r:embed="rId4"/>
          <a:stretch/>
        </p:blipFill>
        <p:spPr>
          <a:xfrm>
            <a:off x="6583680" y="4073760"/>
            <a:ext cx="497880" cy="497880"/>
          </a:xfrm>
          <a:prstGeom prst="rect">
            <a:avLst/>
          </a:prstGeom>
          <a:ln>
            <a:noFill/>
          </a:ln>
        </p:spPr>
      </p:pic>
      <p:pic>
        <p:nvPicPr>
          <p:cNvPr id="209" name="" descr=""/>
          <p:cNvPicPr/>
          <p:nvPr/>
        </p:nvPicPr>
        <p:blipFill>
          <a:blip r:embed="rId5"/>
          <a:stretch/>
        </p:blipFill>
        <p:spPr>
          <a:xfrm>
            <a:off x="6583680" y="5353920"/>
            <a:ext cx="497880" cy="497880"/>
          </a:xfrm>
          <a:prstGeom prst="rect">
            <a:avLst/>
          </a:prstGeom>
          <a:ln>
            <a:noFill/>
          </a:ln>
        </p:spPr>
      </p:pic>
      <p:pic>
        <p:nvPicPr>
          <p:cNvPr id="210" name="" descr=""/>
          <p:cNvPicPr/>
          <p:nvPr/>
        </p:nvPicPr>
        <p:blipFill>
          <a:blip r:embed="rId6"/>
          <a:stretch/>
        </p:blipFill>
        <p:spPr>
          <a:xfrm>
            <a:off x="7863840" y="3789000"/>
            <a:ext cx="1111680" cy="965520"/>
          </a:xfrm>
          <a:prstGeom prst="rect">
            <a:avLst/>
          </a:prstGeom>
          <a:ln>
            <a:noFill/>
          </a:ln>
        </p:spPr>
      </p:pic>
      <p:pic>
        <p:nvPicPr>
          <p:cNvPr id="211" name="" descr=""/>
          <p:cNvPicPr/>
          <p:nvPr/>
        </p:nvPicPr>
        <p:blipFill>
          <a:blip r:embed="rId7"/>
          <a:stretch/>
        </p:blipFill>
        <p:spPr>
          <a:xfrm>
            <a:off x="7772400" y="5019480"/>
            <a:ext cx="2925720" cy="11055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7" dur="indefinite" restart="never" nodeType="tmRoot">
          <p:childTnLst>
            <p:seq>
              <p:cTn id="2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CustomShape 1"/>
          <p:cNvSpPr/>
          <p:nvPr/>
        </p:nvSpPr>
        <p:spPr>
          <a:xfrm>
            <a:off x="545040" y="1825560"/>
            <a:ext cx="11092320" cy="435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</a:rPr>
              <a:t>All instances are registered for periodic scanning by our security team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</a:rPr>
              <a:t>Quarterly red teaming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3" name="CustomShape 2"/>
          <p:cNvSpPr/>
          <p:nvPr/>
        </p:nvSpPr>
        <p:spPr>
          <a:xfrm>
            <a:off x="1097280" y="640080"/>
            <a:ext cx="5898240" cy="942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6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Post-initialisation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14" name="" descr=""/>
          <p:cNvPicPr/>
          <p:nvPr/>
        </p:nvPicPr>
        <p:blipFill>
          <a:blip r:embed="rId1"/>
          <a:stretch/>
        </p:blipFill>
        <p:spPr>
          <a:xfrm>
            <a:off x="4145040" y="3383280"/>
            <a:ext cx="3901320" cy="29257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9" dur="indefinite" restart="never" nodeType="tmRoot">
          <p:childTnLst>
            <p:seq>
              <p:cTn id="3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CustomShape 1"/>
          <p:cNvSpPr/>
          <p:nvPr/>
        </p:nvSpPr>
        <p:spPr>
          <a:xfrm>
            <a:off x="545040" y="1825560"/>
            <a:ext cx="11092320" cy="435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</a:rPr>
              <a:t>Communications are locked down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</a:rPr>
              <a:t>https where required,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</a:rPr>
              <a:t>ssh by default, accounts limited, best practices (key only, no root)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</a:rPr>
              <a:t>ACLs defined to limit origin traffic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</a:rPr>
              <a:t>Defined security policy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</a:rPr>
              <a:t>Client Exceptions require sign off by Security &amp; Client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</a:rPr>
              <a:t>No Exceptions of internal origin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6" name="CustomShape 2"/>
          <p:cNvSpPr/>
          <p:nvPr/>
        </p:nvSpPr>
        <p:spPr>
          <a:xfrm>
            <a:off x="1097280" y="640080"/>
            <a:ext cx="2934360" cy="942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6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Security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1" dur="indefinite" restart="never" nodeType="tmRoot">
          <p:childTnLst>
            <p:seq>
              <p:cTn id="3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CustomShape 1"/>
          <p:cNvSpPr/>
          <p:nvPr/>
        </p:nvSpPr>
        <p:spPr>
          <a:xfrm>
            <a:off x="545040" y="1825560"/>
            <a:ext cx="11092320" cy="435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</a:rPr>
              <a:t>Minimum necessary access: devs have access to development environments only, non technical personnel have NO access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</a:rPr>
              <a:t>Infrastructure changes/deployments handled through Jenkins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</a:rPr>
              <a:t>Code/Applications deployed through whatever build tool the applications team uses (Usually Bamboo or Travis)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8" name="CustomShape 2"/>
          <p:cNvSpPr/>
          <p:nvPr/>
        </p:nvSpPr>
        <p:spPr>
          <a:xfrm>
            <a:off x="1097280" y="640080"/>
            <a:ext cx="6619320" cy="942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6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Security Continued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3" dur="indefinite" restart="never" nodeType="tmRoot">
          <p:childTnLst>
            <p:seq>
              <p:cTn id="3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CustomShape 1"/>
          <p:cNvSpPr/>
          <p:nvPr/>
        </p:nvSpPr>
        <p:spPr>
          <a:xfrm>
            <a:off x="545040" y="1825560"/>
            <a:ext cx="11092320" cy="435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</a:rPr>
              <a:t>Base images built to a hardening standard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</a:rPr>
              <a:t>Machines are scanned for compliance along the build pipelines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</a:rPr>
              <a:t>Communication is secured (TLS/SSH/SCP)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</a:rPr>
              <a:t>Keys are encrypted (GPG) with passwords stored separately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</a:rPr>
              <a:t>Data objects for configuration management are encrypted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0" name="CustomShape 2"/>
          <p:cNvSpPr/>
          <p:nvPr/>
        </p:nvSpPr>
        <p:spPr>
          <a:xfrm>
            <a:off x="1125720" y="576000"/>
            <a:ext cx="10304280" cy="942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6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What about other security?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5" dur="indefinite" restart="never" nodeType="tmRoot">
          <p:childTnLst>
            <p:seq>
              <p:cTn id="3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CustomShape 1"/>
          <p:cNvSpPr/>
          <p:nvPr/>
        </p:nvSpPr>
        <p:spPr>
          <a:xfrm>
            <a:off x="545040" y="1825560"/>
            <a:ext cx="11092320" cy="435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</a:rPr>
              <a:t>Best internal support (KB, understanding)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</a:rPr>
              <a:t>Most compatible with other parts of the org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</a:rPr>
              <a:t>Best trade-offs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</a:rPr>
              <a:t>Best overall needs for OUR org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</a:rPr>
              <a:t>You should find what works for you and run with it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2" name="CustomShape 2"/>
          <p:cNvSpPr/>
          <p:nvPr/>
        </p:nvSpPr>
        <p:spPr>
          <a:xfrm>
            <a:off x="1097280" y="640080"/>
            <a:ext cx="7382880" cy="942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6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So... why not tool X?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23" name="" descr=""/>
          <p:cNvPicPr/>
          <p:nvPr/>
        </p:nvPicPr>
        <p:blipFill>
          <a:blip r:embed="rId1"/>
          <a:stretch/>
        </p:blipFill>
        <p:spPr>
          <a:xfrm>
            <a:off x="548640" y="4889880"/>
            <a:ext cx="1828440" cy="1144800"/>
          </a:xfrm>
          <a:prstGeom prst="rect">
            <a:avLst/>
          </a:prstGeom>
          <a:ln>
            <a:noFill/>
          </a:ln>
        </p:spPr>
      </p:pic>
      <p:pic>
        <p:nvPicPr>
          <p:cNvPr id="224" name="" descr=""/>
          <p:cNvPicPr/>
          <p:nvPr/>
        </p:nvPicPr>
        <p:blipFill>
          <a:blip r:embed="rId2"/>
          <a:stretch/>
        </p:blipFill>
        <p:spPr>
          <a:xfrm>
            <a:off x="2651760" y="4794840"/>
            <a:ext cx="2658960" cy="1239840"/>
          </a:xfrm>
          <a:prstGeom prst="rect">
            <a:avLst/>
          </a:prstGeom>
          <a:ln>
            <a:noFill/>
          </a:ln>
        </p:spPr>
      </p:pic>
      <p:pic>
        <p:nvPicPr>
          <p:cNvPr id="225" name="" descr=""/>
          <p:cNvPicPr/>
          <p:nvPr/>
        </p:nvPicPr>
        <p:blipFill>
          <a:blip r:embed="rId3"/>
          <a:stretch/>
        </p:blipFill>
        <p:spPr>
          <a:xfrm>
            <a:off x="5760720" y="4852080"/>
            <a:ext cx="3017160" cy="1064160"/>
          </a:xfrm>
          <a:prstGeom prst="rect">
            <a:avLst/>
          </a:prstGeom>
          <a:ln>
            <a:noFill/>
          </a:ln>
        </p:spPr>
      </p:pic>
      <p:pic>
        <p:nvPicPr>
          <p:cNvPr id="226" name="" descr=""/>
          <p:cNvPicPr/>
          <p:nvPr/>
        </p:nvPicPr>
        <p:blipFill>
          <a:blip r:embed="rId4"/>
          <a:stretch/>
        </p:blipFill>
        <p:spPr>
          <a:xfrm>
            <a:off x="9128880" y="5124600"/>
            <a:ext cx="2666520" cy="727200"/>
          </a:xfrm>
          <a:prstGeom prst="rect">
            <a:avLst/>
          </a:prstGeom>
          <a:ln>
            <a:noFill/>
          </a:ln>
        </p:spPr>
      </p:pic>
      <p:pic>
        <p:nvPicPr>
          <p:cNvPr id="227" name="" descr=""/>
          <p:cNvPicPr/>
          <p:nvPr/>
        </p:nvPicPr>
        <p:blipFill>
          <a:blip r:embed="rId5"/>
          <a:stretch/>
        </p:blipFill>
        <p:spPr>
          <a:xfrm>
            <a:off x="9784080" y="4804920"/>
            <a:ext cx="1321200" cy="13212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7" dur="indefinite" restart="never" nodeType="tmRoot">
          <p:childTnLst>
            <p:seq>
              <p:cTn id="3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CustomShape 1"/>
          <p:cNvSpPr/>
          <p:nvPr/>
        </p:nvSpPr>
        <p:spPr>
          <a:xfrm>
            <a:off x="545040" y="1825560"/>
            <a:ext cx="11092320" cy="435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Sr. Architect &amp; Director, Managed Services, Olson Digital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Find me on twitter: @sj_sadowski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Or linkedin: </a:t>
            </a: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hlinkClick r:id="rId1"/>
              </a:rPr>
              <a:t>http://www.linkedin.com/in/sjsadowski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Or email me: </a:t>
            </a: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hlinkClick r:id="rId2"/>
              </a:rPr>
              <a:t>stephen.sadowski@icfolson.com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Or email me at my less than professional address: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stephen+cons@clyx.io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6" name="CustomShape 2"/>
          <p:cNvSpPr/>
          <p:nvPr/>
        </p:nvSpPr>
        <p:spPr>
          <a:xfrm>
            <a:off x="731520" y="548640"/>
            <a:ext cx="5540400" cy="1027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6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All about me...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CustomShape 1"/>
          <p:cNvSpPr/>
          <p:nvPr/>
        </p:nvSpPr>
        <p:spPr>
          <a:xfrm>
            <a:off x="545040" y="1825560"/>
            <a:ext cx="11092320" cy="435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</a:rPr>
              <a:t>Lack of client buy-in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</a:rPr>
              <a:t>Developer demands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</a:rPr>
              <a:t>Signal v. Noise (Monitoring/Alerting)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</a:rPr>
              <a:t>Knowledge sharing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9" name="CustomShape 2"/>
          <p:cNvSpPr/>
          <p:nvPr/>
        </p:nvSpPr>
        <p:spPr>
          <a:xfrm>
            <a:off x="1097280" y="640080"/>
            <a:ext cx="5518800" cy="942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6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Some problems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30" name="" descr=""/>
          <p:cNvPicPr/>
          <p:nvPr/>
        </p:nvPicPr>
        <p:blipFill>
          <a:blip r:embed="rId1"/>
          <a:stretch/>
        </p:blipFill>
        <p:spPr>
          <a:xfrm>
            <a:off x="959400" y="4297680"/>
            <a:ext cx="2789280" cy="1803960"/>
          </a:xfrm>
          <a:prstGeom prst="rect">
            <a:avLst/>
          </a:prstGeom>
          <a:ln>
            <a:noFill/>
          </a:ln>
        </p:spPr>
      </p:pic>
      <p:pic>
        <p:nvPicPr>
          <p:cNvPr id="231" name="" descr=""/>
          <p:cNvPicPr/>
          <p:nvPr/>
        </p:nvPicPr>
        <p:blipFill>
          <a:blip r:embed="rId2"/>
          <a:stretch/>
        </p:blipFill>
        <p:spPr>
          <a:xfrm>
            <a:off x="4937760" y="4297680"/>
            <a:ext cx="2377800" cy="1823760"/>
          </a:xfrm>
          <a:prstGeom prst="rect">
            <a:avLst/>
          </a:prstGeom>
          <a:ln>
            <a:noFill/>
          </a:ln>
        </p:spPr>
      </p:pic>
      <p:pic>
        <p:nvPicPr>
          <p:cNvPr id="232" name="" descr=""/>
          <p:cNvPicPr/>
          <p:nvPr/>
        </p:nvPicPr>
        <p:blipFill>
          <a:blip r:embed="rId3"/>
          <a:stretch/>
        </p:blipFill>
        <p:spPr>
          <a:xfrm>
            <a:off x="8446320" y="4297680"/>
            <a:ext cx="2434680" cy="18259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9" dur="indefinite" restart="never" nodeType="tmRoot">
          <p:childTnLst>
            <p:seq>
              <p:cTn id="4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CustomShape 1"/>
          <p:cNvSpPr/>
          <p:nvPr/>
        </p:nvSpPr>
        <p:spPr>
          <a:xfrm>
            <a:off x="545040" y="1825560"/>
            <a:ext cx="11092320" cy="435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</a:rPr>
              <a:t>Better education for both internal orgs and clients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</a:rPr>
              <a:t>Reduction of noise by tuning our alerts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</a:rPr>
              <a:t>Better compliance and inspection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</a:rPr>
              <a:t>Giving back!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4" name="CustomShape 2"/>
          <p:cNvSpPr/>
          <p:nvPr/>
        </p:nvSpPr>
        <p:spPr>
          <a:xfrm>
            <a:off x="1097280" y="640080"/>
            <a:ext cx="5005440" cy="942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6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FUTURE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35" name="" descr=""/>
          <p:cNvPicPr/>
          <p:nvPr/>
        </p:nvPicPr>
        <p:blipFill>
          <a:blip r:embed="rId1"/>
          <a:stretch/>
        </p:blipFill>
        <p:spPr>
          <a:xfrm>
            <a:off x="1737360" y="4297680"/>
            <a:ext cx="1737000" cy="1737000"/>
          </a:xfrm>
          <a:prstGeom prst="rect">
            <a:avLst/>
          </a:prstGeom>
          <a:ln>
            <a:noFill/>
          </a:ln>
        </p:spPr>
      </p:pic>
      <p:pic>
        <p:nvPicPr>
          <p:cNvPr id="236" name="" descr=""/>
          <p:cNvPicPr/>
          <p:nvPr/>
        </p:nvPicPr>
        <p:blipFill>
          <a:blip r:embed="rId2"/>
          <a:stretch/>
        </p:blipFill>
        <p:spPr>
          <a:xfrm>
            <a:off x="4511520" y="4135680"/>
            <a:ext cx="2986200" cy="1990440"/>
          </a:xfrm>
          <a:prstGeom prst="rect">
            <a:avLst/>
          </a:prstGeom>
          <a:ln>
            <a:noFill/>
          </a:ln>
        </p:spPr>
      </p:pic>
      <p:pic>
        <p:nvPicPr>
          <p:cNvPr id="237" name="" descr=""/>
          <p:cNvPicPr/>
          <p:nvPr/>
        </p:nvPicPr>
        <p:blipFill>
          <a:blip r:embed="rId3"/>
          <a:stretch/>
        </p:blipFill>
        <p:spPr>
          <a:xfrm>
            <a:off x="8412480" y="4309920"/>
            <a:ext cx="2317320" cy="15418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1" dur="indefinite" restart="never" nodeType="tmRoot">
          <p:childTnLst>
            <p:seq>
              <p:cTn id="4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CustomShape 1"/>
          <p:cNvSpPr/>
          <p:nvPr/>
        </p:nvSpPr>
        <p:spPr>
          <a:xfrm>
            <a:off x="3031920" y="2234880"/>
            <a:ext cx="6127560" cy="2387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20000"/>
              </a:lnSpc>
            </a:pPr>
            <a:r>
              <a:rPr b="1" lang="en-US" sz="3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ahoma"/>
                <a:ea typeface="Tahoma"/>
              </a:rPr>
              <a:t>Thank you!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43" dur="indefinite" restart="never" nodeType="tmRoot">
          <p:childTnLst>
            <p:seq>
              <p:cTn id="4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CustomShape 1"/>
          <p:cNvSpPr/>
          <p:nvPr/>
        </p:nvSpPr>
        <p:spPr>
          <a:xfrm>
            <a:off x="3379680" y="1828800"/>
            <a:ext cx="8232840" cy="435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</a:rPr>
              <a:t>I hope you will all walk away saying "well, I already knew that," because it means you already have at least the knowledge, now you can think about blueprints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</a:rPr>
              <a:t>For those who don't, I my hope is that there are at least no surprises.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8" name="CustomShape 2"/>
          <p:cNvSpPr/>
          <p:nvPr/>
        </p:nvSpPr>
        <p:spPr>
          <a:xfrm>
            <a:off x="731520" y="548640"/>
            <a:ext cx="4980960" cy="1027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6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Expectations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59" name="" descr=""/>
          <p:cNvPicPr/>
          <p:nvPr/>
        </p:nvPicPr>
        <p:blipFill>
          <a:blip r:embed="rId1"/>
          <a:stretch/>
        </p:blipFill>
        <p:spPr>
          <a:xfrm>
            <a:off x="548640" y="2011680"/>
            <a:ext cx="2830680" cy="38476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CustomShape 1"/>
          <p:cNvSpPr/>
          <p:nvPr/>
        </p:nvSpPr>
        <p:spPr>
          <a:xfrm>
            <a:off x="545040" y="365040"/>
            <a:ext cx="1109232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1" name="CustomShape 2"/>
          <p:cNvSpPr/>
          <p:nvPr/>
        </p:nvSpPr>
        <p:spPr>
          <a:xfrm>
            <a:off x="545040" y="1825560"/>
            <a:ext cx="11092320" cy="435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</a:rPr>
              <a:t>Not a "how-to" guide so much as a "how we did" guide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62" name="" descr=""/>
          <p:cNvPicPr/>
          <p:nvPr/>
        </p:nvPicPr>
        <p:blipFill>
          <a:blip r:embed="rId1"/>
          <a:stretch/>
        </p:blipFill>
        <p:spPr>
          <a:xfrm>
            <a:off x="4050360" y="2377440"/>
            <a:ext cx="3904560" cy="39045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CustomShape 1"/>
          <p:cNvSpPr/>
          <p:nvPr/>
        </p:nvSpPr>
        <p:spPr>
          <a:xfrm>
            <a:off x="545040" y="822960"/>
            <a:ext cx="11092320" cy="435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</a:rPr>
              <a:t>Everything revolves around the idea of "minimum necessary access" and "do it securely or don't do it"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64" name="" descr=""/>
          <p:cNvPicPr/>
          <p:nvPr/>
        </p:nvPicPr>
        <p:blipFill>
          <a:blip r:embed="rId1"/>
          <a:stretch/>
        </p:blipFill>
        <p:spPr>
          <a:xfrm>
            <a:off x="4172760" y="1690200"/>
            <a:ext cx="3233520" cy="45273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CustomShape 1"/>
          <p:cNvSpPr/>
          <p:nvPr/>
        </p:nvSpPr>
        <p:spPr>
          <a:xfrm>
            <a:off x="545040" y="1825560"/>
            <a:ext cx="11092320" cy="435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</a:rPr>
              <a:t>Worked to understand our security space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</a:rPr>
              <a:t>Knowing how we could manage our infrastructure was key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</a:rPr>
              <a:t>Understanding our automation tools from the bottom up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</a:rPr>
              <a:t>Knowing who would help us inside our organization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6" name="CustomShape 2"/>
          <p:cNvSpPr/>
          <p:nvPr/>
        </p:nvSpPr>
        <p:spPr>
          <a:xfrm>
            <a:off x="1097280" y="640080"/>
            <a:ext cx="6448320" cy="942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6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0" lang="en-US" sz="6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How did we start?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67" name="" descr=""/>
          <p:cNvPicPr/>
          <p:nvPr/>
        </p:nvPicPr>
        <p:blipFill>
          <a:blip r:embed="rId1"/>
          <a:stretch/>
        </p:blipFill>
        <p:spPr>
          <a:xfrm>
            <a:off x="3383280" y="4023360"/>
            <a:ext cx="4388760" cy="23583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CustomShape 1"/>
          <p:cNvSpPr/>
          <p:nvPr/>
        </p:nvSpPr>
        <p:spPr>
          <a:xfrm>
            <a:off x="545040" y="1825560"/>
            <a:ext cx="7775640" cy="435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</a:rPr>
              <a:t>We know what we built (image, right)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</a:rPr>
              <a:t>What we knew we needed: auditable, repeatable process that integrated as fully as possible in to our environment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</a:rPr>
              <a:t>What could we keep, what could we throw away - and what did we need that was new?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9" name="CustomShape 2"/>
          <p:cNvSpPr/>
          <p:nvPr/>
        </p:nvSpPr>
        <p:spPr>
          <a:xfrm>
            <a:off x="1097280" y="640080"/>
            <a:ext cx="3780000" cy="942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6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Next steps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70" name="" descr=""/>
          <p:cNvPicPr/>
          <p:nvPr/>
        </p:nvPicPr>
        <p:blipFill>
          <a:blip r:embed="rId1"/>
          <a:stretch/>
        </p:blipFill>
        <p:spPr>
          <a:xfrm>
            <a:off x="8412480" y="1280160"/>
            <a:ext cx="3017160" cy="46137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CustomShape 1"/>
          <p:cNvSpPr/>
          <p:nvPr/>
        </p:nvSpPr>
        <p:spPr>
          <a:xfrm>
            <a:off x="545040" y="1825560"/>
            <a:ext cx="11092320" cy="435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</a:rPr>
              <a:t>Configuration Management (Chef11)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</a:rPr>
              <a:t>Monitoring (Zabbix),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</a:rPr>
              <a:t>Centralised logging (ELK - single node)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</a:rPr>
              <a:t>Alerting (PagerDuty)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2" name="CustomShape 2"/>
          <p:cNvSpPr/>
          <p:nvPr/>
        </p:nvSpPr>
        <p:spPr>
          <a:xfrm>
            <a:off x="1097280" y="640080"/>
            <a:ext cx="4626000" cy="942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6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Tools we had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73" name="" descr=""/>
          <p:cNvPicPr/>
          <p:nvPr/>
        </p:nvPicPr>
        <p:blipFill>
          <a:blip r:embed="rId1"/>
          <a:stretch/>
        </p:blipFill>
        <p:spPr>
          <a:xfrm>
            <a:off x="889560" y="4064760"/>
            <a:ext cx="1884600" cy="2061360"/>
          </a:xfrm>
          <a:prstGeom prst="rect">
            <a:avLst/>
          </a:prstGeom>
          <a:ln>
            <a:noFill/>
          </a:ln>
        </p:spPr>
      </p:pic>
      <p:pic>
        <p:nvPicPr>
          <p:cNvPr id="174" name="" descr=""/>
          <p:cNvPicPr/>
          <p:nvPr/>
        </p:nvPicPr>
        <p:blipFill>
          <a:blip r:embed="rId2"/>
          <a:stretch/>
        </p:blipFill>
        <p:spPr>
          <a:xfrm>
            <a:off x="3383280" y="4206240"/>
            <a:ext cx="1812960" cy="1828440"/>
          </a:xfrm>
          <a:prstGeom prst="rect">
            <a:avLst/>
          </a:prstGeom>
          <a:ln>
            <a:noFill/>
          </a:ln>
        </p:spPr>
      </p:pic>
      <p:pic>
        <p:nvPicPr>
          <p:cNvPr id="175" name="" descr=""/>
          <p:cNvPicPr/>
          <p:nvPr/>
        </p:nvPicPr>
        <p:blipFill>
          <a:blip r:embed="rId3"/>
          <a:stretch/>
        </p:blipFill>
        <p:spPr>
          <a:xfrm>
            <a:off x="5577840" y="4389120"/>
            <a:ext cx="3475800" cy="1313640"/>
          </a:xfrm>
          <a:prstGeom prst="rect">
            <a:avLst/>
          </a:prstGeom>
          <a:ln>
            <a:noFill/>
          </a:ln>
        </p:spPr>
      </p:pic>
      <p:pic>
        <p:nvPicPr>
          <p:cNvPr id="176" name="" descr=""/>
          <p:cNvPicPr/>
          <p:nvPr/>
        </p:nvPicPr>
        <p:blipFill>
          <a:blip r:embed="rId4"/>
          <a:stretch/>
        </p:blipFill>
        <p:spPr>
          <a:xfrm>
            <a:off x="9692640" y="4402800"/>
            <a:ext cx="1266120" cy="12661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CustomShape 1"/>
          <p:cNvSpPr/>
          <p:nvPr/>
        </p:nvSpPr>
        <p:spPr>
          <a:xfrm>
            <a:off x="545040" y="1825560"/>
            <a:ext cx="11092320" cy="435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</a:rPr>
              <a:t>Better monitoring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</a:rPr>
              <a:t>Better logging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</a:rPr>
              <a:t>Infrastructure automation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</a:rPr>
              <a:t>Better configuration management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</a:rPr>
              <a:t>Auditing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</a:rPr>
              <a:t>Code management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8" name="CustomShape 2"/>
          <p:cNvSpPr/>
          <p:nvPr/>
        </p:nvSpPr>
        <p:spPr>
          <a:xfrm>
            <a:off x="1097280" y="640080"/>
            <a:ext cx="5896800" cy="942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6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Tools we needed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9" name="CustomShape 3"/>
          <p:cNvSpPr/>
          <p:nvPr/>
        </p:nvSpPr>
        <p:spPr>
          <a:xfrm>
            <a:off x="8138160" y="914400"/>
            <a:ext cx="3657600" cy="375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1" lang="en-US" sz="256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?!</a:t>
            </a:r>
            <a:endParaRPr b="0" lang="en-US" sz="25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otalTime>317</TotalTime>
  <Application>LibreOffice/5.0.6.2$Linux_X86_64 LibreOffice_project/00$Build-2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2016-09-25T12:57:10Z</dcterms:created>
  <dc:creator>DevSecCon Ltd</dc:creator>
  <dc:language>en-US</dc:language>
  <dcterms:modified xsi:type="dcterms:W3CDTF">2016-10-20T09:31:33Z</dcterms:modified>
  <cp:revision>19</cp:revision>
  <dc:title>DevSecCon London 2016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15.0026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Widescreen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3</vt:i4>
  </property>
</Properties>
</file>